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94" r:id="rId7"/>
    <p:sldId id="265" r:id="rId8"/>
    <p:sldId id="266" r:id="rId9"/>
    <p:sldId id="305" r:id="rId10"/>
    <p:sldId id="264" r:id="rId11"/>
    <p:sldId id="267" r:id="rId12"/>
    <p:sldId id="295" r:id="rId13"/>
    <p:sldId id="304" r:id="rId14"/>
    <p:sldId id="269" r:id="rId15"/>
    <p:sldId id="268" r:id="rId16"/>
    <p:sldId id="270" r:id="rId17"/>
    <p:sldId id="271" r:id="rId18"/>
    <p:sldId id="277" r:id="rId19"/>
    <p:sldId id="303" r:id="rId20"/>
    <p:sldId id="299" r:id="rId21"/>
    <p:sldId id="302" r:id="rId22"/>
    <p:sldId id="301" r:id="rId23"/>
    <p:sldId id="281" r:id="rId24"/>
    <p:sldId id="282" r:id="rId25"/>
    <p:sldId id="283" r:id="rId26"/>
    <p:sldId id="284" r:id="rId27"/>
    <p:sldId id="273" r:id="rId28"/>
    <p:sldId id="286" r:id="rId29"/>
    <p:sldId id="306" r:id="rId30"/>
    <p:sldId id="307" r:id="rId31"/>
    <p:sldId id="309" r:id="rId32"/>
    <p:sldId id="310" r:id="rId33"/>
    <p:sldId id="287" r:id="rId34"/>
    <p:sldId id="288" r:id="rId35"/>
    <p:sldId id="289" r:id="rId36"/>
    <p:sldId id="296" r:id="rId37"/>
    <p:sldId id="276" r:id="rId38"/>
    <p:sldId id="279" r:id="rId39"/>
    <p:sldId id="280" r:id="rId40"/>
    <p:sldId id="290" r:id="rId41"/>
    <p:sldId id="292" r:id="rId42"/>
    <p:sldId id="293" r:id="rId43"/>
    <p:sldId id="298" r:id="rId4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5EBA7-349F-4F01-97D7-D2C925E0B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31B9AF-7A28-48BF-A40C-13427938F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FAB529-D26F-49B5-98DB-A9325A09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D7289D-C0F4-4EAA-BB27-CE6FCF34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9A8152-AF29-451D-AB0F-DCEA453D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67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1B6B4-1EF1-45FD-90FB-F3A3C6C0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F801D9-D424-44B7-91B5-C82D5D9D5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CC35AF-5C3C-443E-8990-DA622B9B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63A1B2-3FC7-46E5-800E-3CAC8581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A769F-BC28-4C14-A017-A957087D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99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EB203-89A4-462A-8499-9CDDECD737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0589E2-2131-4C96-A238-97A286116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09C1D7-A1F2-46E3-B3B9-AE412E5C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09B3A5-A8C5-4159-A2FB-F31E3DF9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BE233-0A4F-493E-A19C-3AAC06C4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86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A408F-6930-4C68-92B3-05BF16D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A4C190-9199-4FAA-88DD-D357AF9B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328F17-644B-4169-B2C6-439AB14B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BEB0FE-28BB-4627-9C1B-BCB38FDF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F7A1D-AA02-4497-A13D-C9931C35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0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0201B-3690-4DCD-92D4-C1E54097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354343-0FF1-4B48-A72B-B31F22CED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93ACF-C7C3-42D9-9764-F2748826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089D9-6085-4104-8387-12CE852C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1199F9-EB9F-45F5-9798-DEDA4AE5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27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D59C-A7EF-434A-B777-108E2457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C992D-9CDE-46D1-8A3D-F42898DA6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44E18E-678D-4765-A15D-0B1ADE7B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FEB52B-36E0-4831-876E-AC212EF9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D59436-C1AE-49ED-A86E-73222610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FC3D1-6D9D-4E15-9DA8-1D045B7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85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672B2-741B-4737-AF2C-8A31757D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516635-B452-4EA9-AD25-C6EEE4E4E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608D80-1DD8-46C7-9A4E-C9E91BA8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037BB7-B39B-4D4D-820E-70B639B43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B11EED5-66E2-40CD-8BF6-0B84A4A94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44F069-2D74-4B04-AA7D-0A3B794F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C5396EF-1583-4A05-B364-3E685508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6B6710A-A826-4F07-B2E4-33F98F02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42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EE67D-9B18-4F79-8C5A-ECFB6FB9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B0589EB-DF85-4873-9B24-3AC4474A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FCB3D58-C1B3-44D1-8CA2-6F0B971C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70F4F1-5CFC-4F4A-8116-1D44A8F7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79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51E12A-B95A-4203-8342-8ED9045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E5CD93-2443-444E-8F31-5B1D2713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3E60D9-048E-43E1-90E3-D4DEA251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19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306B5-69E0-4FF4-B36B-7A3D568F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CE2483-A1FE-40BD-8BB8-C1880CEB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D1471C-7723-432C-8A7D-204400E7F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F15253-ED04-4443-8DDC-848BD645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05623E-CD2B-444A-9AB3-2311F1FC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753516-7C45-42A5-BD0D-D9C11A62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42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F1E5E-8167-4062-BC20-73FD3037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558CF6-299F-4786-9D06-D75D15019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449BC1-6D2F-418F-BCDC-B941A3FAB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DA5562-0039-4858-ABFB-D4286989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B956F-2ADD-4822-8D9F-FB80C194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61F682-132C-455C-BCFE-56C20DF3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47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B9EC9F-DB30-40E2-9D6A-1274FBFC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78DAD8-6A79-43FA-8B9F-F0D58FCDA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F6706-7834-4855-90ED-1F4D1D49E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28500-61D0-4211-9B49-4106AA69FB2B}" type="datetimeFigureOut">
              <a:rPr lang="es-ES" smtClean="0"/>
              <a:t>10/05/2025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66F91-6B8D-4937-AC40-32784B2B9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70C308-D1AC-426F-9AAE-28AC613FC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955E-A1D4-4417-AF17-4025AB3E269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75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17AF0B-733C-4635-8A6A-18C826306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9317"/>
            <a:ext cx="9144000" cy="1210646"/>
          </a:xfrm>
        </p:spPr>
        <p:txBody>
          <a:bodyPr/>
          <a:lstStyle/>
          <a:p>
            <a:r>
              <a:rPr lang="es-ES" dirty="0"/>
              <a:t>Graph Neural Networks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4A6D46-F8D6-4FBA-96DB-7AA4606B6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9907"/>
            <a:ext cx="9144000" cy="1655762"/>
          </a:xfrm>
        </p:spPr>
        <p:txBody>
          <a:bodyPr/>
          <a:lstStyle/>
          <a:p>
            <a:pPr algn="l"/>
            <a:r>
              <a:rPr lang="es-ES" dirty="0"/>
              <a:t>Dr. </a:t>
            </a:r>
            <a:r>
              <a:rPr lang="es-ES"/>
              <a:t>Darian Horacio </a:t>
            </a:r>
            <a:r>
              <a:rPr lang="es-ES" dirty="0"/>
              <a:t>Grass Boada</a:t>
            </a:r>
            <a:br>
              <a:rPr lang="es-ES" dirty="0"/>
            </a:br>
            <a:r>
              <a:rPr lang="es-ES" dirty="0"/>
              <a:t>Investigador postdoc. </a:t>
            </a:r>
            <a:br>
              <a:rPr lang="es-ES" dirty="0"/>
            </a:br>
            <a:r>
              <a:rPr lang="es-ES" dirty="0"/>
              <a:t>DATAI. Universidad de Navarra</a:t>
            </a:r>
            <a:br>
              <a:rPr lang="es-ES" dirty="0"/>
            </a:br>
            <a:r>
              <a:rPr lang="es-ES" dirty="0"/>
              <a:t>dhgrass@unav.es</a:t>
            </a:r>
          </a:p>
        </p:txBody>
      </p:sp>
    </p:spTree>
    <p:extLst>
      <p:ext uri="{BB962C8B-B14F-4D97-AF65-F5344CB8AC3E}">
        <p14:creationId xmlns:p14="http://schemas.microsoft.com/office/powerpoint/2010/main" val="2320891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65320"/>
          </a:xfrm>
        </p:spPr>
        <p:txBody>
          <a:bodyPr>
            <a:normAutofit/>
          </a:bodyPr>
          <a:lstStyle/>
          <a:p>
            <a:r>
              <a:rPr lang="es-ES_tradnl" sz="4000" dirty="0"/>
              <a:t>ML: Estado del arte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876DD0-D7B6-482A-AD7D-05EE8EC4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44" y="974899"/>
            <a:ext cx="7211511" cy="57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33258EA-7DAD-4167-A125-F53A569E29F4}"/>
              </a:ext>
            </a:extLst>
          </p:cNvPr>
          <p:cNvSpPr txBox="1">
            <a:spLocks/>
          </p:cNvSpPr>
          <p:nvPr/>
        </p:nvSpPr>
        <p:spPr>
          <a:xfrm>
            <a:off x="748683" y="4622174"/>
            <a:ext cx="10515600" cy="2042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_tradnl" sz="2400" b="1" dirty="0">
                <a:solidFill>
                  <a:srgbClr val="FF0000"/>
                </a:solidFill>
              </a:rPr>
              <a:t>Principios:</a:t>
            </a:r>
          </a:p>
          <a:p>
            <a:pPr algn="just"/>
            <a:r>
              <a:rPr lang="es-ES_tradnl" sz="2400" dirty="0"/>
              <a:t>Cada vértice define un “grafo computacional” </a:t>
            </a:r>
            <a:r>
              <a:rPr lang="es-ES_tradnl" sz="2400" b="1" u="sng" dirty="0"/>
              <a:t>basado en su vecindario</a:t>
            </a:r>
            <a:r>
              <a:rPr lang="es-ES_tradnl" sz="2400" dirty="0"/>
              <a:t>.</a:t>
            </a:r>
          </a:p>
          <a:p>
            <a:pPr algn="just"/>
            <a:r>
              <a:rPr lang="es-ES_tradnl" sz="2400" dirty="0"/>
              <a:t>Cada arista/arco constituye una función de transformación/agregación.</a:t>
            </a:r>
          </a:p>
          <a:p>
            <a:pPr algn="just"/>
            <a:r>
              <a:rPr lang="es-ES_tradnl" sz="2400" dirty="0"/>
              <a:t>los vértices “agrupan/agregan” información a partir de sus vecinos mediante redes neuronales o mecanismos más simples (ej. media).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35A6E2E-B306-4775-9B1C-560A5540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6" y="1002500"/>
            <a:ext cx="7700033" cy="3619674"/>
          </a:xfrm>
        </p:spPr>
      </p:pic>
    </p:spTree>
    <p:extLst>
      <p:ext uri="{BB962C8B-B14F-4D97-AF65-F5344CB8AC3E}">
        <p14:creationId xmlns:p14="http://schemas.microsoft.com/office/powerpoint/2010/main" val="74222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33258EA-7DAD-4167-A125-F53A569E2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683" y="4518733"/>
                <a:ext cx="10515600" cy="2016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_tradnl" sz="2200" b="1" dirty="0">
                    <a:solidFill>
                      <a:srgbClr val="FF0000"/>
                    </a:solidFill>
                  </a:rPr>
                  <a:t>GNN: forward propagation rule</a:t>
                </a:r>
              </a:p>
              <a:p>
                <a:pPr algn="just"/>
                <a:r>
                  <a:rPr lang="es-ES" sz="2200" dirty="0"/>
                  <a:t>Determina cómo la información de la entrada se transferirá a la salida de la red neuronal.</a:t>
                </a:r>
              </a:p>
              <a:p>
                <a:pPr algn="just"/>
                <a:r>
                  <a:rPr lang="es-ES" sz="2200" dirty="0"/>
                  <a:t>Cada nodo tiene un vector de características (</a:t>
                </a:r>
                <a14:m>
                  <m:oMath xmlns:m="http://schemas.openxmlformats.org/officeDocument/2006/math">
                    <m:r>
                      <a:rPr lang="es-E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" sz="2200" dirty="0"/>
                  <a:t>).</a:t>
                </a:r>
              </a:p>
              <a:p>
                <a:pPr algn="just"/>
                <a:r>
                  <a:rPr lang="es-ES" sz="2200" dirty="0"/>
                  <a:t>Las entradas son los vectores de características de los nodos. En las capas, estos están </a:t>
                </a:r>
                <a:r>
                  <a:rPr lang="es-ES" sz="2200" b="1" u="sng" dirty="0"/>
                  <a:t>caracterizados por la representación latente oculta</a:t>
                </a:r>
                <a:r>
                  <a:rPr lang="es-ES" sz="2200" dirty="0"/>
                  <a:t>.</a:t>
                </a:r>
              </a:p>
            </p:txBody>
          </p:sp>
        </mc:Choice>
        <mc:Fallback xmlns="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333258EA-7DAD-4167-A125-F53A569E2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83" y="4518733"/>
                <a:ext cx="10515600" cy="2016189"/>
              </a:xfrm>
              <a:prstGeom prst="rect">
                <a:avLst/>
              </a:prstGeom>
              <a:blipFill>
                <a:blip r:embed="rId2"/>
                <a:stretch>
                  <a:fillRect l="-754" t="-3625" r="-754" b="-45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21A71A6D-66F6-40BF-B34D-A32EA7129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98" y="1028326"/>
            <a:ext cx="7176404" cy="29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6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5F4B0-E380-FA6A-A0CB-7D378593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C6D6D-39CD-2D3A-1A1D-40230103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(GNN): Goal</a:t>
            </a:r>
            <a:endParaRPr lang="es-ES" sz="4000" dirty="0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CAC04F5B-DABF-C090-DDE9-7DEA16E9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3386"/>
            <a:ext cx="10515600" cy="2855815"/>
          </a:xfrm>
        </p:spPr>
      </p:pic>
    </p:spTree>
    <p:extLst>
      <p:ext uri="{BB962C8B-B14F-4D97-AF65-F5344CB8AC3E}">
        <p14:creationId xmlns:p14="http://schemas.microsoft.com/office/powerpoint/2010/main" val="404522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A98E8-D4B6-47B8-9806-4319D595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542"/>
            <a:ext cx="10515600" cy="1325563"/>
          </a:xfrm>
        </p:spPr>
        <p:txBody>
          <a:bodyPr/>
          <a:lstStyle/>
          <a:p>
            <a:pPr algn="ctr"/>
            <a:r>
              <a:rPr lang="es-ES_tradnl"/>
              <a:t>Aplicaciones de GNN: ejemplos</a:t>
            </a:r>
          </a:p>
        </p:txBody>
      </p:sp>
    </p:spTree>
    <p:extLst>
      <p:ext uri="{BB962C8B-B14F-4D97-AF65-F5344CB8AC3E}">
        <p14:creationId xmlns:p14="http://schemas.microsoft.com/office/powerpoint/2010/main" val="242858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6565F-42F0-421A-8089-1E1B51A9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75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GNN: </a:t>
            </a:r>
            <a:r>
              <a:rPr lang="en-US" sz="4000" dirty="0" err="1"/>
              <a:t>tipos</a:t>
            </a:r>
            <a:r>
              <a:rPr lang="en-US" sz="4000" dirty="0"/>
              <a:t> de </a:t>
            </a:r>
            <a:r>
              <a:rPr lang="en-US" sz="4000" dirty="0" err="1"/>
              <a:t>tareas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1E172B3-BB58-40A8-9B3B-94AADA169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8" y="800166"/>
            <a:ext cx="9003030" cy="530563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7509BE-A4FF-47E8-87DF-29B55DF7A176}"/>
              </a:ext>
            </a:extLst>
          </p:cNvPr>
          <p:cNvSpPr txBox="1"/>
          <p:nvPr/>
        </p:nvSpPr>
        <p:spPr>
          <a:xfrm>
            <a:off x="6732210" y="816740"/>
            <a:ext cx="431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/>
              <a:t>Clasificación de vértices: </a:t>
            </a:r>
            <a:r>
              <a:rPr lang="es-ES_tradnl" dirty="0"/>
              <a:t>predecir la propiedad de un vértice</a:t>
            </a:r>
            <a:r>
              <a:rPr lang="es-ES_tradnl" b="1" dirty="0"/>
              <a:t> </a:t>
            </a:r>
            <a:r>
              <a:rPr lang="es-ES_tradnl" dirty="0"/>
              <a:t>(ej. Categorizar usuarios/contenidos online)</a:t>
            </a:r>
          </a:p>
          <a:p>
            <a:pPr algn="just"/>
            <a:endParaRPr lang="es-ES_tradn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7581B6-D469-4ECF-B531-5234BCB82134}"/>
              </a:ext>
            </a:extLst>
          </p:cNvPr>
          <p:cNvSpPr txBox="1"/>
          <p:nvPr/>
        </p:nvSpPr>
        <p:spPr>
          <a:xfrm>
            <a:off x="6732211" y="5441095"/>
            <a:ext cx="4286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/>
              <a:t>Predicción de enlaces: </a:t>
            </a:r>
            <a:r>
              <a:rPr lang="es-ES_tradnl" dirty="0"/>
              <a:t>predecir pérdidas o </a:t>
            </a:r>
          </a:p>
          <a:p>
            <a:pPr algn="just"/>
            <a:r>
              <a:rPr lang="es-ES_tradnl" dirty="0"/>
              <a:t>construcciones de enlaces entre dos vértices (ej. Identificar nuevas “amistades” red social)</a:t>
            </a:r>
          </a:p>
          <a:p>
            <a:pPr algn="just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49F21F-DA27-4AE2-ADFD-5ECE4FA9ADD1}"/>
              </a:ext>
            </a:extLst>
          </p:cNvPr>
          <p:cNvSpPr txBox="1"/>
          <p:nvPr/>
        </p:nvSpPr>
        <p:spPr>
          <a:xfrm>
            <a:off x="6701349" y="2538404"/>
            <a:ext cx="431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 err="1"/>
              <a:t>Clustering</a:t>
            </a:r>
            <a:r>
              <a:rPr lang="es-ES_tradnl" b="1" dirty="0"/>
              <a:t>: </a:t>
            </a:r>
            <a:r>
              <a:rPr lang="es-ES_tradnl" dirty="0"/>
              <a:t>identificar si un conjunto de vértices constituyen una comunidad</a:t>
            </a:r>
            <a:r>
              <a:rPr lang="es-ES_tradnl" b="1" dirty="0"/>
              <a:t> </a:t>
            </a:r>
            <a:r>
              <a:rPr lang="es-ES_tradnl" dirty="0"/>
              <a:t>(ej. detectar un circulo social)</a:t>
            </a:r>
          </a:p>
          <a:p>
            <a:pPr algn="just"/>
            <a:endParaRPr lang="es-ES_tradnl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E7373A7-F5CB-4DF0-872A-FC0466181002}"/>
              </a:ext>
            </a:extLst>
          </p:cNvPr>
          <p:cNvSpPr/>
          <p:nvPr/>
        </p:nvSpPr>
        <p:spPr>
          <a:xfrm>
            <a:off x="6637068" y="628090"/>
            <a:ext cx="4488653" cy="170498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EE2280B-E19D-4774-A2CE-899CA264C9F4}"/>
              </a:ext>
            </a:extLst>
          </p:cNvPr>
          <p:cNvSpPr/>
          <p:nvPr/>
        </p:nvSpPr>
        <p:spPr>
          <a:xfrm>
            <a:off x="6637069" y="2456099"/>
            <a:ext cx="4488654" cy="213521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73DF244-7716-4946-BC8D-45C41E874923}"/>
              </a:ext>
            </a:extLst>
          </p:cNvPr>
          <p:cNvSpPr/>
          <p:nvPr/>
        </p:nvSpPr>
        <p:spPr>
          <a:xfrm>
            <a:off x="6637069" y="4941523"/>
            <a:ext cx="4488655" cy="169990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919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10EB6-ABC5-4BD3-979F-9257A9B3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12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PinSage</a:t>
            </a:r>
            <a:r>
              <a:rPr lang="en-US" sz="4000" dirty="0"/>
              <a:t>: Graph-based Recommender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AD4F56-73D1-4B6B-8E94-C106C33E7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0710"/>
            <a:ext cx="6653159" cy="3963823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300BA2-93CA-4AD8-8783-9F2E3EB05EE5}"/>
              </a:ext>
            </a:extLst>
          </p:cNvPr>
          <p:cNvSpPr/>
          <p:nvPr/>
        </p:nvSpPr>
        <p:spPr>
          <a:xfrm>
            <a:off x="838200" y="421661"/>
            <a:ext cx="100547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sz="2000" b="1" i="0" u="none" strike="noStrike" baseline="0" dirty="0">
              <a:latin typeface="Corbel" panose="020B0503020204020204" pitchFamily="34" charset="0"/>
            </a:endParaRPr>
          </a:p>
          <a:p>
            <a:pPr algn="just"/>
            <a:r>
              <a:rPr lang="en-US" b="1" dirty="0" err="1">
                <a:latin typeface="Corbel" panose="020B0503020204020204" pitchFamily="34" charset="0"/>
              </a:rPr>
              <a:t>Yinget</a:t>
            </a:r>
            <a:r>
              <a:rPr lang="en-US" b="1" dirty="0">
                <a:latin typeface="Corbel" panose="020B0503020204020204" pitchFamily="34" charset="0"/>
              </a:rPr>
              <a:t> al., Graph Convolutional Neural Networks for Web-Scale Recommender Systems, KDD 2018</a:t>
            </a:r>
            <a:endParaRPr lang="es-ES" b="1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AD53678-F96B-4672-92DD-354A5A19683F}"/>
              </a:ext>
            </a:extLst>
          </p:cNvPr>
          <p:cNvSpPr txBox="1">
            <a:spLocks/>
          </p:cNvSpPr>
          <p:nvPr/>
        </p:nvSpPr>
        <p:spPr>
          <a:xfrm>
            <a:off x="838200" y="5507290"/>
            <a:ext cx="10515600" cy="1126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000" dirty="0"/>
              <a:t>Desplegado en la plataforma </a:t>
            </a:r>
            <a:r>
              <a:rPr lang="es-ES" sz="2000" b="1" dirty="0"/>
              <a:t>Pinterest</a:t>
            </a:r>
            <a:r>
              <a:rPr lang="es-ES" sz="2000" dirty="0"/>
              <a:t>.</a:t>
            </a:r>
          </a:p>
          <a:p>
            <a:pPr algn="just"/>
            <a:r>
              <a:rPr lang="es-ES" sz="2000" dirty="0"/>
              <a:t>Modelo entrenado (</a:t>
            </a:r>
            <a:r>
              <a:rPr lang="es-ES" sz="2000" dirty="0" err="1"/>
              <a:t>Graph</a:t>
            </a:r>
            <a:r>
              <a:rPr lang="es-ES" sz="2000" dirty="0"/>
              <a:t> </a:t>
            </a:r>
            <a:r>
              <a:rPr lang="es-ES" sz="2000" dirty="0" err="1"/>
              <a:t>Convolutional</a:t>
            </a:r>
            <a:r>
              <a:rPr lang="es-ES" sz="2000" dirty="0"/>
              <a:t> Network) con 7500 millones de ejemplos, en una red de </a:t>
            </a:r>
            <a:r>
              <a:rPr lang="es-ES" sz="2000" b="1" dirty="0"/>
              <a:t>3000 millones de vértices y 18000 millones de enlaces</a:t>
            </a:r>
            <a:r>
              <a:rPr lang="es-ES" sz="2000" dirty="0"/>
              <a:t>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0D5BD34-1144-4002-B700-5C45F9A42000}"/>
              </a:ext>
            </a:extLst>
          </p:cNvPr>
          <p:cNvGrpSpPr/>
          <p:nvPr/>
        </p:nvGrpSpPr>
        <p:grpSpPr>
          <a:xfrm>
            <a:off x="7388352" y="2477203"/>
            <a:ext cx="4695179" cy="1200329"/>
            <a:chOff x="7388352" y="2477203"/>
            <a:chExt cx="4695179" cy="120032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D6C9C37-9F40-4B64-848F-86F1E79875E9}"/>
                </a:ext>
              </a:extLst>
            </p:cNvPr>
            <p:cNvSpPr/>
            <p:nvPr/>
          </p:nvSpPr>
          <p:spPr>
            <a:xfrm>
              <a:off x="8699528" y="2477203"/>
              <a:ext cx="338400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ES_tradnl" sz="2400" b="1"/>
                <a:t>Edge-level: </a:t>
              </a:r>
            </a:p>
            <a:p>
              <a:pPr algn="just"/>
              <a:r>
                <a:rPr lang="es-ES_tradnl" sz="2400" b="1"/>
                <a:t>Predicción de enlaces en </a:t>
              </a:r>
            </a:p>
            <a:p>
              <a:pPr algn="just"/>
              <a:r>
                <a:rPr lang="es-ES_tradnl" sz="2400" b="1"/>
                <a:t>un grafo bipartito</a:t>
              </a:r>
              <a:endParaRPr lang="es-ES_tradnl" sz="240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73D829B-4A1B-4F0E-999F-77D6CF8A3B17}"/>
                </a:ext>
              </a:extLst>
            </p:cNvPr>
            <p:cNvCxnSpPr/>
            <p:nvPr/>
          </p:nvCxnSpPr>
          <p:spPr>
            <a:xfrm flipH="1">
              <a:off x="7388352" y="3044952"/>
              <a:ext cx="1097280" cy="576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9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CC923-C28B-4191-82C6-3E781528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-123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Estimated Times of Arrival (ETAs) </a:t>
            </a:r>
            <a:endParaRPr lang="es-ES" sz="4000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6AEB9EEB-0950-424F-8DBB-81038C00904C}"/>
              </a:ext>
            </a:extLst>
          </p:cNvPr>
          <p:cNvSpPr txBox="1">
            <a:spLocks/>
          </p:cNvSpPr>
          <p:nvPr/>
        </p:nvSpPr>
        <p:spPr>
          <a:xfrm>
            <a:off x="838200" y="5405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/>
              <a:t>Modelo basado en GNN, desarrollado por investigadores de </a:t>
            </a:r>
            <a:r>
              <a:rPr lang="es-ES" sz="1800" dirty="0" err="1"/>
              <a:t>DeepMind</a:t>
            </a:r>
            <a:r>
              <a:rPr lang="es-ES" sz="1800" dirty="0"/>
              <a:t> + Google </a:t>
            </a:r>
            <a:r>
              <a:rPr lang="es-ES" sz="1800" dirty="0" err="1"/>
              <a:t>Team</a:t>
            </a:r>
            <a:endParaRPr lang="es-ES" sz="1800" dirty="0"/>
          </a:p>
          <a:p>
            <a:pPr algn="just"/>
            <a:r>
              <a:rPr lang="es-ES" sz="1800" dirty="0"/>
              <a:t>Redes viales agrupadas en “</a:t>
            </a:r>
            <a:r>
              <a:rPr lang="es-ES" sz="1800"/>
              <a:t>super-segmentos</a:t>
            </a:r>
            <a:r>
              <a:rPr lang="es-ES" sz="1800" dirty="0"/>
              <a:t>“: segmentos adyacentes de carreteras que comparten un volumen de tráfico significativo.</a:t>
            </a:r>
          </a:p>
          <a:p>
            <a:pPr algn="just"/>
            <a:r>
              <a:rPr lang="es-ES" sz="1800" b="1" dirty="0"/>
              <a:t>Utilizado en Google </a:t>
            </a:r>
            <a:r>
              <a:rPr lang="es-ES" sz="1800" b="1" dirty="0" err="1"/>
              <a:t>Maps</a:t>
            </a:r>
            <a:r>
              <a:rPr lang="es-ES" sz="1800" dirty="0"/>
              <a:t>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2360574-A00F-47E6-9A04-4A47CAE9CAEB}"/>
              </a:ext>
            </a:extLst>
          </p:cNvPr>
          <p:cNvGrpSpPr/>
          <p:nvPr/>
        </p:nvGrpSpPr>
        <p:grpSpPr>
          <a:xfrm>
            <a:off x="665403" y="1144115"/>
            <a:ext cx="2325732" cy="1057549"/>
            <a:chOff x="965410" y="3454499"/>
            <a:chExt cx="2167235" cy="105754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A9F3543-BE70-417D-86DF-757948578A16}"/>
                </a:ext>
              </a:extLst>
            </p:cNvPr>
            <p:cNvSpPr/>
            <p:nvPr/>
          </p:nvSpPr>
          <p:spPr>
            <a:xfrm>
              <a:off x="965410" y="3454499"/>
              <a:ext cx="2167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000" b="1" dirty="0"/>
                <a:t>Community-level: 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7EB9C891-FB56-45FE-9F5F-4D8762C4EFC2}"/>
                </a:ext>
              </a:extLst>
            </p:cNvPr>
            <p:cNvCxnSpPr>
              <a:cxnSpLocks/>
            </p:cNvCxnSpPr>
            <p:nvPr/>
          </p:nvCxnSpPr>
          <p:spPr>
            <a:xfrm>
              <a:off x="1697037" y="3866750"/>
              <a:ext cx="360759" cy="6452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F9DAF726-0F44-4603-8D23-8F1FEDC6B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75" y="848463"/>
            <a:ext cx="8340064" cy="4351338"/>
          </a:xfr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AC11C34-7841-48A1-A5BA-B2B340887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39" y="2639419"/>
            <a:ext cx="4234649" cy="23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74847-C65A-49DE-9D95-7EF4CF41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1217"/>
          </a:xfrm>
        </p:spPr>
        <p:txBody>
          <a:bodyPr>
            <a:normAutofit/>
          </a:bodyPr>
          <a:lstStyle/>
          <a:p>
            <a:r>
              <a:rPr lang="en-US" sz="4000"/>
              <a:t>ML problem optimization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AE43DD0-C30F-4C64-9BB2-CBC898447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41" y="978794"/>
            <a:ext cx="7235518" cy="2911126"/>
          </a:xfr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CE1FC8-A471-47FB-9883-5A0441A72CBD}"/>
              </a:ext>
            </a:extLst>
          </p:cNvPr>
          <p:cNvGrpSpPr/>
          <p:nvPr/>
        </p:nvGrpSpPr>
        <p:grpSpPr>
          <a:xfrm>
            <a:off x="394316" y="3795639"/>
            <a:ext cx="9957047" cy="2688093"/>
            <a:chOff x="545236" y="3698964"/>
            <a:chExt cx="10515600" cy="2688093"/>
          </a:xfrm>
        </p:grpSpPr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25F1DA97-C78F-492D-93FA-423D22E63F83}"/>
                </a:ext>
              </a:extLst>
            </p:cNvPr>
            <p:cNvSpPr txBox="1">
              <a:spLocks/>
            </p:cNvSpPr>
            <p:nvPr/>
          </p:nvSpPr>
          <p:spPr>
            <a:xfrm>
              <a:off x="545236" y="3698964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_tradnl" sz="2800" b="1" dirty="0" err="1"/>
                <a:t>Multi-layer</a:t>
              </a:r>
              <a:r>
                <a:rPr lang="es-ES_tradnl" sz="2800" b="1" dirty="0"/>
                <a:t> </a:t>
              </a:r>
              <a:r>
                <a:rPr lang="es-ES_tradnl" sz="2800" b="1" dirty="0" err="1"/>
                <a:t>Perceptron</a:t>
              </a:r>
              <a:r>
                <a:rPr lang="es-ES_tradnl" sz="2800" b="1" dirty="0"/>
                <a:t> (MLP)</a:t>
              </a:r>
            </a:p>
          </p:txBody>
        </p:sp>
        <p:pic>
          <p:nvPicPr>
            <p:cNvPr id="7" name="Marcador de contenido 6">
              <a:extLst>
                <a:ext uri="{FF2B5EF4-FFF2-40B4-BE49-F238E27FC236}">
                  <a16:creationId xmlns:a16="http://schemas.microsoft.com/office/drawing/2014/main" id="{B14A8B57-0555-4B4D-AD7F-4E066FDB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36" y="4660647"/>
              <a:ext cx="6812900" cy="1726410"/>
            </a:xfrm>
            <a:prstGeom prst="rect">
              <a:avLst/>
            </a:prstGeom>
          </p:spPr>
        </p:pic>
      </p:grpSp>
      <p:sp>
        <p:nvSpPr>
          <p:cNvPr id="9" name="Cerrar llave 8">
            <a:extLst>
              <a:ext uri="{FF2B5EF4-FFF2-40B4-BE49-F238E27FC236}">
                <a16:creationId xmlns:a16="http://schemas.microsoft.com/office/drawing/2014/main" id="{8C14B6BB-B96B-407D-9E75-8D2C85B129A9}"/>
              </a:ext>
            </a:extLst>
          </p:cNvPr>
          <p:cNvSpPr/>
          <p:nvPr/>
        </p:nvSpPr>
        <p:spPr>
          <a:xfrm>
            <a:off x="6845338" y="4336296"/>
            <a:ext cx="381740" cy="23558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5735A1E-722E-4F6A-9415-E5312859FB65}"/>
                  </a:ext>
                </a:extLst>
              </p:cNvPr>
              <p:cNvSpPr txBox="1"/>
              <p:nvPr/>
            </p:nvSpPr>
            <p:spPr>
              <a:xfrm>
                <a:off x="7368800" y="4544740"/>
                <a:ext cx="4544706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s-ES_tradnl" sz="2000" b="1" dirty="0"/>
                  <a:t>Forward propagation: </a:t>
                </a:r>
                <a:r>
                  <a:rPr lang="es-ES_tradnl" sz="2000" dirty="0"/>
                  <a:t>Compute </a:t>
                </a:r>
                <a14:m>
                  <m:oMath xmlns:m="http://schemas.openxmlformats.org/officeDocument/2006/math"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s-ES_tradnl" sz="2000" dirty="0"/>
                  <a:t> </a:t>
                </a:r>
                <a:r>
                  <a:rPr lang="es-ES_tradnl" sz="2000" dirty="0" err="1"/>
                  <a:t>given</a:t>
                </a:r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r>
                      <a:rPr lang="es-ES_tradnl" sz="2000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s-ES_tradnl" sz="2000" dirty="0"/>
              </a:p>
              <a:p>
                <a:pPr algn="just"/>
                <a:endParaRPr lang="es-ES_tradnl" sz="2000" dirty="0"/>
              </a:p>
              <a:p>
                <a:pPr algn="just"/>
                <a:r>
                  <a:rPr lang="es-ES_tradnl" sz="2000" b="1" dirty="0"/>
                  <a:t>Back-propagation: </a:t>
                </a:r>
                <a:r>
                  <a:rPr lang="es-ES_tradnl" sz="2000" dirty="0" err="1"/>
                  <a:t>Obtain</a:t>
                </a:r>
                <a:r>
                  <a:rPr lang="es-ES_tradnl" sz="2000" dirty="0"/>
                  <a:t> </a:t>
                </a:r>
                <a:r>
                  <a:rPr lang="es-ES_tradnl" sz="2000" dirty="0" err="1"/>
                  <a:t>gradient</a:t>
                </a:r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_tradnl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s-ES_tradnl" sz="2000" dirty="0"/>
                  <a:t> </a:t>
                </a:r>
                <a14:m>
                  <m:oMath xmlns:m="http://schemas.openxmlformats.org/officeDocument/2006/math">
                    <m:r>
                      <a:rPr lang="es-ES_tradnl" sz="2000" i="1" dirty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s-ES_tradnl" sz="2000" dirty="0"/>
              </a:p>
              <a:p>
                <a:pPr algn="just"/>
                <a:endParaRPr lang="es-ES_tradnl" sz="2000" dirty="0"/>
              </a:p>
              <a:p>
                <a:pPr algn="just"/>
                <a:r>
                  <a:rPr lang="en-US" sz="2000" dirty="0"/>
                  <a:t>Use </a:t>
                </a:r>
                <a:r>
                  <a:rPr lang="en-US" sz="2000" b="1" dirty="0"/>
                  <a:t>stochastic gradient descent (SGD) </a:t>
                </a:r>
                <a:r>
                  <a:rPr lang="en-US" sz="2000" dirty="0"/>
                  <a:t>to </a:t>
                </a:r>
              </a:p>
              <a:p>
                <a:pPr algn="just"/>
                <a:r>
                  <a:rPr lang="en-US" sz="2000" dirty="0"/>
                  <a:t>optimize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over many iterations.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85735A1E-722E-4F6A-9415-E5312859F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800" y="4544740"/>
                <a:ext cx="4544706" cy="1938992"/>
              </a:xfrm>
              <a:prstGeom prst="rect">
                <a:avLst/>
              </a:prstGeom>
              <a:blipFill>
                <a:blip r:embed="rId4"/>
                <a:stretch>
                  <a:fillRect l="-1477" t="-1887" b="-471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2FAB9C3-F4EE-4F24-9CFC-5616D3038338}"/>
              </a:ext>
            </a:extLst>
          </p:cNvPr>
          <p:cNvSpPr/>
          <p:nvPr/>
        </p:nvSpPr>
        <p:spPr>
          <a:xfrm>
            <a:off x="239697" y="4097496"/>
            <a:ext cx="11754035" cy="2685043"/>
          </a:xfrm>
          <a:prstGeom prst="roundRect">
            <a:avLst/>
          </a:prstGeom>
          <a:noFill/>
          <a:ln w="19050">
            <a:solidFill>
              <a:srgbClr val="FF00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3760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Neural Networks (GNN)</a:t>
            </a:r>
            <a:endParaRPr lang="es-ES" sz="40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333258EA-7DAD-4167-A125-F53A569E29F4}"/>
              </a:ext>
            </a:extLst>
          </p:cNvPr>
          <p:cNvSpPr txBox="1">
            <a:spLocks/>
          </p:cNvSpPr>
          <p:nvPr/>
        </p:nvSpPr>
        <p:spPr>
          <a:xfrm>
            <a:off x="748683" y="4622174"/>
            <a:ext cx="10515600" cy="2042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_tradnl" sz="2400" b="1" dirty="0">
                <a:solidFill>
                  <a:srgbClr val="FF0000"/>
                </a:solidFill>
              </a:rPr>
              <a:t>Principios:</a:t>
            </a:r>
          </a:p>
          <a:p>
            <a:pPr algn="just"/>
            <a:r>
              <a:rPr lang="es-ES_tradnl" sz="2400" dirty="0"/>
              <a:t>Cada vértice define un “grafo computacional” </a:t>
            </a:r>
            <a:r>
              <a:rPr lang="es-ES_tradnl" sz="2400" b="1" u="sng" dirty="0"/>
              <a:t>basado en su vecindario</a:t>
            </a:r>
            <a:r>
              <a:rPr lang="es-ES_tradnl" sz="2400" dirty="0"/>
              <a:t>.</a:t>
            </a:r>
          </a:p>
          <a:p>
            <a:pPr algn="just"/>
            <a:r>
              <a:rPr lang="es-ES_tradnl" sz="2400" dirty="0"/>
              <a:t>Cada arista/arco constituye una función de transformación/agregación.</a:t>
            </a:r>
          </a:p>
          <a:p>
            <a:pPr algn="just"/>
            <a:r>
              <a:rPr lang="es-ES_tradnl" sz="2400" dirty="0"/>
              <a:t>los vértices “agrupan/agregan” información a partir de sus vecinos mediante redes neuronales o mecanismos más simples (ej. media).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35A6E2E-B306-4775-9B1C-560A5540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6" y="1002500"/>
            <a:ext cx="7700033" cy="3619674"/>
          </a:xfrm>
        </p:spPr>
      </p:pic>
    </p:spTree>
    <p:extLst>
      <p:ext uri="{BB962C8B-B14F-4D97-AF65-F5344CB8AC3E}">
        <p14:creationId xmlns:p14="http://schemas.microsoft.com/office/powerpoint/2010/main" val="347008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4A3D0-3EED-4F1F-8FFF-AC8BB8395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485"/>
            <a:ext cx="10515600" cy="890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4000" dirty="0"/>
              <a:t>Por qué el estudio de Grafos?:</a:t>
            </a:r>
          </a:p>
          <a:p>
            <a:endParaRPr lang="es-ES_tradnl" sz="36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463BFFC-D26E-412E-850E-A74968E9CCD5}"/>
              </a:ext>
            </a:extLst>
          </p:cNvPr>
          <p:cNvSpPr txBox="1">
            <a:spLocks/>
          </p:cNvSpPr>
          <p:nvPr/>
        </p:nvSpPr>
        <p:spPr>
          <a:xfrm>
            <a:off x="838200" y="1455978"/>
            <a:ext cx="10365419" cy="13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3200" b="1" dirty="0">
                <a:solidFill>
                  <a:srgbClr val="FF0000"/>
                </a:solidFill>
              </a:rPr>
              <a:t>Constituyen un “lenguaje general” para describir/analizar: </a:t>
            </a:r>
            <a:r>
              <a:rPr lang="es-ES" sz="3200" dirty="0">
                <a:solidFill>
                  <a:srgbClr val="FF0000"/>
                </a:solidFill>
              </a:rPr>
              <a:t>(a) entidades, (b) relaciones</a:t>
            </a:r>
          </a:p>
          <a:p>
            <a:pPr marL="0" indent="0" algn="just">
              <a:buNone/>
            </a:pPr>
            <a:endParaRPr lang="es-ES_tradnl" sz="3200" b="1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B1FC8-AB98-4541-A47B-34BC7D957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76" y="2121762"/>
            <a:ext cx="3922827" cy="361665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585CD1F-9E1D-4859-AB0C-2B6FB14E6259}"/>
              </a:ext>
            </a:extLst>
          </p:cNvPr>
          <p:cNvCxnSpPr>
            <a:cxnSpLocks/>
          </p:cNvCxnSpPr>
          <p:nvPr/>
        </p:nvCxnSpPr>
        <p:spPr>
          <a:xfrm flipV="1">
            <a:off x="5699464" y="3613212"/>
            <a:ext cx="843379" cy="523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BE1FE20-F8FB-4389-A761-0540C5E68776}"/>
              </a:ext>
            </a:extLst>
          </p:cNvPr>
          <p:cNvCxnSpPr>
            <a:cxnSpLocks/>
          </p:cNvCxnSpPr>
          <p:nvPr/>
        </p:nvCxnSpPr>
        <p:spPr>
          <a:xfrm flipH="1" flipV="1">
            <a:off x="9623395" y="4026024"/>
            <a:ext cx="541537" cy="49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8521D7-E6D4-446F-AF66-C0F59519BDC0}"/>
              </a:ext>
            </a:extLst>
          </p:cNvPr>
          <p:cNvSpPr txBox="1"/>
          <p:nvPr/>
        </p:nvSpPr>
        <p:spPr>
          <a:xfrm>
            <a:off x="4679412" y="4236332"/>
            <a:ext cx="144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Entidades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vértices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D7ED6F-0B43-4620-94C3-3CD1967FD613}"/>
              </a:ext>
            </a:extLst>
          </p:cNvPr>
          <p:cNvSpPr txBox="1"/>
          <p:nvPr/>
        </p:nvSpPr>
        <p:spPr>
          <a:xfrm>
            <a:off x="9508655" y="4578082"/>
            <a:ext cx="2630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Relaciones</a:t>
            </a:r>
            <a:r>
              <a:rPr lang="en-US" sz="2400" b="1" dirty="0">
                <a:solidFill>
                  <a:srgbClr val="FF0000"/>
                </a:solidFill>
              </a:rPr>
              <a:t>/enlaces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</a:t>
            </a:r>
            <a:r>
              <a:rPr lang="en-US" sz="2400" b="1" dirty="0" err="1">
                <a:solidFill>
                  <a:srgbClr val="FF0000"/>
                </a:solidFill>
              </a:rPr>
              <a:t>aristas</a:t>
            </a:r>
            <a:r>
              <a:rPr lang="en-US" sz="2400" b="1" dirty="0">
                <a:solidFill>
                  <a:srgbClr val="FF0000"/>
                </a:solidFill>
              </a:rPr>
              <a:t>/arcos)</a:t>
            </a:r>
            <a:endParaRPr lang="es-E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75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86DFE4-0E49-4B14-8F72-0B077E32F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96" y="1380663"/>
            <a:ext cx="8770607" cy="47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4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877751-0715-4378-A7DE-C4BEB5D5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7" y="1023423"/>
            <a:ext cx="4544674" cy="3179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12A4C77E-ACC4-4981-8009-453EE3794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6388" y="866504"/>
                <a:ext cx="7004482" cy="2016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2400" dirty="0"/>
                  <a:t>Agrega todos los vectores de embedding de los nodos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s-ES" sz="2400" dirty="0"/>
                  <a:t> que están en el vecindario inmediato de mi nodo objetivo, 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6" name="Marcador de contenido 2">
                <a:extLst>
                  <a:ext uri="{FF2B5EF4-FFF2-40B4-BE49-F238E27FC236}">
                    <a16:creationId xmlns:a16="http://schemas.microsoft.com/office/drawing/2014/main" id="{12A4C77E-ACC4-4981-8009-453EE3794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8" y="866504"/>
                <a:ext cx="7004482" cy="2016655"/>
              </a:xfrm>
              <a:prstGeom prst="rect">
                <a:avLst/>
              </a:prstGeom>
              <a:blipFill>
                <a:blip r:embed="rId3"/>
                <a:stretch>
                  <a:fillRect l="-1131" t="-4230" r="-13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3DB7B23C-8302-4847-A080-3E666AD30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16388" y="3301817"/>
                <a:ext cx="7004482" cy="18411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2400" dirty="0"/>
                  <a:t>Crea una representación actualizada para 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" sz="2400" dirty="0"/>
                  <a:t> basada en su representación agregada del vecindario y la representación previa del nodo </a:t>
                </a:r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algn="just"/>
                <a:endParaRPr lang="en-US" sz="2400" dirty="0"/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3DB7B23C-8302-4847-A080-3E666AD30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8" y="3301817"/>
                <a:ext cx="7004482" cy="1841183"/>
              </a:xfrm>
              <a:prstGeom prst="rect">
                <a:avLst/>
              </a:prstGeom>
              <a:blipFill>
                <a:blip r:embed="rId4"/>
                <a:stretch>
                  <a:fillRect l="-1131" t="-4636" r="-139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>
            <a:extLst>
              <a:ext uri="{FF2B5EF4-FFF2-40B4-BE49-F238E27FC236}">
                <a16:creationId xmlns:a16="http://schemas.microsoft.com/office/drawing/2014/main" id="{5A5E0A6C-83F6-4956-8A60-92702F7CA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3" y="2062233"/>
            <a:ext cx="6157494" cy="1044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495343-0AFD-4F9D-8E7A-38BEA1786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53" y="4359818"/>
            <a:ext cx="4610500" cy="132599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990E916-9C1F-42DF-AC07-5E00F3BB37A1}"/>
              </a:ext>
            </a:extLst>
          </p:cNvPr>
          <p:cNvSpPr/>
          <p:nvPr/>
        </p:nvSpPr>
        <p:spPr>
          <a:xfrm>
            <a:off x="1024631" y="5800292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FF0000"/>
                </a:solidFill>
              </a:rPr>
              <a:t>Ambas funciones podrían ser tan simples como una función promedio o tan complejas como una red neuronal.</a:t>
            </a:r>
            <a:endParaRPr lang="es-ES_trad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9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GNN: forward propagation rule</a:t>
            </a:r>
            <a:endParaRPr lang="es-ES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577537-57BD-4530-B72C-6AD675FF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5" y="1338872"/>
            <a:ext cx="9002770" cy="50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general GNN Framework</a:t>
            </a:r>
            <a:endParaRPr lang="es-ES" sz="4000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46763C0C-95E9-40D5-9C51-8FDFBDFA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8" y="1233996"/>
            <a:ext cx="8690785" cy="4740429"/>
          </a:xfr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EE8F7D0-74EC-4B29-9C85-C99D6AE9099A}"/>
              </a:ext>
            </a:extLst>
          </p:cNvPr>
          <p:cNvCxnSpPr/>
          <p:nvPr/>
        </p:nvCxnSpPr>
        <p:spPr>
          <a:xfrm flipH="1">
            <a:off x="8318377" y="2336125"/>
            <a:ext cx="772357" cy="8256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A56351-0578-4141-9055-8A969898DF4E}"/>
              </a:ext>
            </a:extLst>
          </p:cNvPr>
          <p:cNvSpPr txBox="1"/>
          <p:nvPr/>
        </p:nvSpPr>
        <p:spPr>
          <a:xfrm>
            <a:off x="7802321" y="1252225"/>
            <a:ext cx="4078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Different instantiations under this perspective: </a:t>
            </a:r>
            <a:r>
              <a:rPr lang="en-US" sz="2000" b="1" dirty="0"/>
              <a:t>GCN, </a:t>
            </a:r>
            <a:r>
              <a:rPr lang="en-US" sz="2000" b="1" dirty="0" err="1"/>
              <a:t>GraphSAGE</a:t>
            </a:r>
            <a:r>
              <a:rPr lang="en-US" sz="2000" b="1" dirty="0"/>
              <a:t>, GAT</a:t>
            </a:r>
            <a:r>
              <a:rPr lang="es-ES_tradnl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06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single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A987802-380B-44A9-A506-6386DBDAC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45" y="1189854"/>
            <a:ext cx="8527372" cy="5355652"/>
          </a:xfrm>
        </p:spPr>
      </p:pic>
    </p:spTree>
    <p:extLst>
      <p:ext uri="{BB962C8B-B14F-4D97-AF65-F5344CB8AC3E}">
        <p14:creationId xmlns:p14="http://schemas.microsoft.com/office/powerpoint/2010/main" val="1542008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78F88-DA44-493B-AFC9-CF516327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9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noProof="0"/>
              <a:t>Message Computation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4DFF97-D141-4F78-8E20-BCE214DE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425" y="1226515"/>
            <a:ext cx="8309150" cy="5172891"/>
          </a:xfrm>
        </p:spPr>
      </p:pic>
    </p:spTree>
    <p:extLst>
      <p:ext uri="{BB962C8B-B14F-4D97-AF65-F5344CB8AC3E}">
        <p14:creationId xmlns:p14="http://schemas.microsoft.com/office/powerpoint/2010/main" val="103743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78F88-DA44-493B-AFC9-CF516327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8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noProof="0"/>
              <a:t>Message Aggregation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B518B1C-F949-4F05-B444-EDAA01EB1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96" y="1423217"/>
            <a:ext cx="7886205" cy="5057359"/>
          </a:xfrm>
        </p:spPr>
      </p:pic>
    </p:spTree>
    <p:extLst>
      <p:ext uri="{BB962C8B-B14F-4D97-AF65-F5344CB8AC3E}">
        <p14:creationId xmlns:p14="http://schemas.microsoft.com/office/powerpoint/2010/main" val="91006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E6C4BEA4-9C68-4E71-98EB-BB4D98F9F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1" y="1245664"/>
            <a:ext cx="11757576" cy="4713505"/>
          </a:xfrm>
          <a:prstGeom prst="rect">
            <a:avLst/>
          </a:prstGeom>
        </p:spPr>
      </p:pic>
      <p:sp>
        <p:nvSpPr>
          <p:cNvPr id="26" name="Título 1">
            <a:extLst>
              <a:ext uri="{FF2B5EF4-FFF2-40B4-BE49-F238E27FC236}">
                <a16:creationId xmlns:a16="http://schemas.microsoft.com/office/drawing/2014/main" id="{10874A76-D1A8-4C8B-8194-35C9ED3D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798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GNN: general propagation rule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200634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single GNN Layer</a:t>
            </a:r>
            <a:endParaRPr lang="es-ES" sz="40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17AC438-9F76-4C72-8C1F-4A4207DEB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83" y="1189854"/>
            <a:ext cx="8704833" cy="5383043"/>
          </a:xfrm>
        </p:spPr>
      </p:pic>
    </p:spTree>
    <p:extLst>
      <p:ext uri="{BB962C8B-B14F-4D97-AF65-F5344CB8AC3E}">
        <p14:creationId xmlns:p14="http://schemas.microsoft.com/office/powerpoint/2010/main" val="960939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84CC-0C5D-F8B2-7D67-7D304EA80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E439C-ED5A-B4B3-6F6D-EB23B915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Graph Neural Networks (GNN)</a:t>
            </a:r>
            <a:endParaRPr lang="es-ES" sz="3600" dirty="0"/>
          </a:p>
        </p:txBody>
      </p:sp>
      <p:pic>
        <p:nvPicPr>
          <p:cNvPr id="6" name="Content Placeholder 5" descr="A whiteboard with writing on it&#10;&#10;AI-generated content may be incorrect.">
            <a:extLst>
              <a:ext uri="{FF2B5EF4-FFF2-40B4-BE49-F238E27FC236}">
                <a16:creationId xmlns:a16="http://schemas.microsoft.com/office/drawing/2014/main" id="{DC18E52C-6651-FA17-1AC8-03C2E2ACD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20" y="1117322"/>
            <a:ext cx="9007359" cy="5307153"/>
          </a:xfrm>
        </p:spPr>
      </p:pic>
    </p:spTree>
    <p:extLst>
      <p:ext uri="{BB962C8B-B14F-4D97-AF65-F5344CB8AC3E}">
        <p14:creationId xmlns:p14="http://schemas.microsoft.com/office/powerpoint/2010/main" val="216647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sz="4000" dirty="0"/>
              <a:t>Muchos dominios de aplicación son Grafos:</a:t>
            </a:r>
            <a:br>
              <a:rPr lang="es-ES_tradnl" sz="4000" dirty="0"/>
            </a:br>
            <a:r>
              <a:rPr lang="es-ES_tradnl" sz="3600" dirty="0"/>
              <a:t>(a) dominios estructurados, (b) dominios no estructurados</a:t>
            </a:r>
            <a:endParaRPr lang="es-ES_tradnl" sz="4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38200" y="6215673"/>
            <a:ext cx="10020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(a) dominios estructurados: </a:t>
            </a:r>
            <a:r>
              <a:rPr lang="es-ES_tradnl" sz="2400" b="1" dirty="0"/>
              <a:t>la modelación mediante grafos resulta “</a:t>
            </a:r>
            <a:r>
              <a:rPr lang="es-ES_tradnl" sz="2400" b="1" u="sng" dirty="0"/>
              <a:t>explícita</a:t>
            </a:r>
            <a:r>
              <a:rPr lang="es-ES_tradnl" sz="2400" b="1" dirty="0"/>
              <a:t>”.</a:t>
            </a:r>
            <a:endParaRPr lang="es-ES" sz="24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D572539-E306-4749-81C7-82FE224F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483"/>
            <a:ext cx="12192000" cy="49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6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0487-26E6-24FA-0CD6-26AA46CA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AE9E7-3C62-6ACA-A777-E9AB144B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single Layer GNN</a:t>
            </a:r>
            <a:endParaRPr lang="es-ES" sz="3600" dirty="0"/>
          </a:p>
        </p:txBody>
      </p:sp>
      <p:pic>
        <p:nvPicPr>
          <p:cNvPr id="7" name="Content Placeholder 6" descr="A diagram of a graph&#10;&#10;AI-generated content may be incorrect.">
            <a:extLst>
              <a:ext uri="{FF2B5EF4-FFF2-40B4-BE49-F238E27FC236}">
                <a16:creationId xmlns:a16="http://schemas.microsoft.com/office/drawing/2014/main" id="{8C2D858A-E624-FDCA-3308-4D851C1FB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99" y="1189854"/>
            <a:ext cx="9342401" cy="5044020"/>
          </a:xfrm>
        </p:spPr>
      </p:pic>
    </p:spTree>
    <p:extLst>
      <p:ext uri="{BB962C8B-B14F-4D97-AF65-F5344CB8AC3E}">
        <p14:creationId xmlns:p14="http://schemas.microsoft.com/office/powerpoint/2010/main" val="2713574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08020-385D-DB37-DC4B-85594B7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CDC6-49F7-3127-594D-5E02EF3D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Two Layer GNN</a:t>
            </a:r>
            <a:endParaRPr lang="es-ES" sz="3600" dirty="0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C0A86973-A8CC-D7C4-8D16-B10CBC7C0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55" y="1314501"/>
            <a:ext cx="7365290" cy="5207694"/>
          </a:xfrm>
        </p:spPr>
      </p:pic>
    </p:spTree>
    <p:extLst>
      <p:ext uri="{BB962C8B-B14F-4D97-AF65-F5344CB8AC3E}">
        <p14:creationId xmlns:p14="http://schemas.microsoft.com/office/powerpoint/2010/main" val="321068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614F-EE09-E2E9-EB45-44640B41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CCDF5-597A-5620-14FF-DF721DC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Multiple Layer GNN</a:t>
            </a:r>
            <a:endParaRPr lang="es-ES" sz="3600" dirty="0"/>
          </a:p>
        </p:txBody>
      </p:sp>
      <p:pic>
        <p:nvPicPr>
          <p:cNvPr id="7" name="Content Placeholder 6" descr="A whiteboard with text and arrows&#10;&#10;AI-generated content may be incorrect.">
            <a:extLst>
              <a:ext uri="{FF2B5EF4-FFF2-40B4-BE49-F238E27FC236}">
                <a16:creationId xmlns:a16="http://schemas.microsoft.com/office/drawing/2014/main" id="{C381F294-E0DC-105A-5E53-CD4B2C2E6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13" y="1189854"/>
            <a:ext cx="6275373" cy="5621844"/>
          </a:xfrm>
        </p:spPr>
      </p:pic>
    </p:spTree>
    <p:extLst>
      <p:ext uri="{BB962C8B-B14F-4D97-AF65-F5344CB8AC3E}">
        <p14:creationId xmlns:p14="http://schemas.microsoft.com/office/powerpoint/2010/main" val="1640467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6E70241-062D-4596-AB9E-6EEC3BD5B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1" y="1189854"/>
            <a:ext cx="8847617" cy="5432889"/>
          </a:xfrm>
        </p:spPr>
      </p:pic>
    </p:spTree>
    <p:extLst>
      <p:ext uri="{BB962C8B-B14F-4D97-AF65-F5344CB8AC3E}">
        <p14:creationId xmlns:p14="http://schemas.microsoft.com/office/powerpoint/2010/main" val="446905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37B9638-77D8-474D-A92A-39C2D8FD6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32" y="985668"/>
            <a:ext cx="8302735" cy="5178784"/>
          </a:xfrm>
        </p:spPr>
      </p:pic>
    </p:spTree>
    <p:extLst>
      <p:ext uri="{BB962C8B-B14F-4D97-AF65-F5344CB8AC3E}">
        <p14:creationId xmlns:p14="http://schemas.microsoft.com/office/powerpoint/2010/main" val="1642843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Classical GNN Layer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67E807-1584-433C-9107-AC5FC1666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22" y="1385161"/>
            <a:ext cx="7902956" cy="5077781"/>
          </a:xfrm>
        </p:spPr>
      </p:pic>
    </p:spTree>
    <p:extLst>
      <p:ext uri="{BB962C8B-B14F-4D97-AF65-F5344CB8AC3E}">
        <p14:creationId xmlns:p14="http://schemas.microsoft.com/office/powerpoint/2010/main" val="1374092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1FEB2-6E81-43B6-9A8A-6861F92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Enfoques</a:t>
            </a:r>
            <a:r>
              <a:rPr lang="en-US" sz="4000" dirty="0"/>
              <a:t>: </a:t>
            </a:r>
            <a:r>
              <a:rPr lang="en-US" sz="4000" dirty="0" err="1"/>
              <a:t>resumen</a:t>
            </a:r>
            <a:r>
              <a:rPr lang="en-US" sz="4000" dirty="0"/>
              <a:t> </a:t>
            </a:r>
            <a:r>
              <a:rPr lang="en-US" sz="4000" dirty="0" err="1"/>
              <a:t>parcial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964667-D152-434C-9C48-55A27C0A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76" y="1360502"/>
            <a:ext cx="6059749" cy="4907132"/>
          </a:xfrm>
        </p:spPr>
        <p:txBody>
          <a:bodyPr>
            <a:noAutofit/>
          </a:bodyPr>
          <a:lstStyle/>
          <a:p>
            <a:pPr algn="just"/>
            <a:r>
              <a:rPr lang="es-ES_tradnl" sz="2300" b="1" dirty="0"/>
              <a:t>GCN =&gt; </a:t>
            </a:r>
            <a:r>
              <a:rPr lang="es-ES" sz="2300" dirty="0"/>
              <a:t>Cada nodo agrega información de sus vecinos y actualiza sus propias características. Proceso iterativo a través de múltiples capas.</a:t>
            </a:r>
          </a:p>
          <a:p>
            <a:pPr marL="0" indent="0" algn="just">
              <a:buNone/>
            </a:pPr>
            <a:endParaRPr lang="es-ES" sz="2300" dirty="0"/>
          </a:p>
          <a:p>
            <a:pPr algn="just"/>
            <a:r>
              <a:rPr lang="es-ES" sz="2300" b="1" dirty="0" err="1"/>
              <a:t>GraphSAGE</a:t>
            </a:r>
            <a:r>
              <a:rPr lang="es-ES" sz="2300" b="1" dirty="0"/>
              <a:t> =&gt; </a:t>
            </a:r>
            <a:r>
              <a:rPr lang="es-ES" sz="2300" dirty="0"/>
              <a:t>Aprendizaje en grafos grandes. Toma una muestra del vecindario de tamaño fijo para cada nodo y agrega información de estos nodos de la muestra.</a:t>
            </a:r>
          </a:p>
          <a:p>
            <a:pPr algn="just"/>
            <a:endParaRPr lang="es-ES" sz="2300" dirty="0"/>
          </a:p>
          <a:p>
            <a:pPr algn="just"/>
            <a:r>
              <a:rPr lang="es-ES" sz="2300" b="1" dirty="0"/>
              <a:t>GAT =&gt;  </a:t>
            </a:r>
            <a:r>
              <a:rPr lang="es-ES" sz="2300" dirty="0"/>
              <a:t>Introducen el concepto de mecanismos de atención en las </a:t>
            </a:r>
            <a:r>
              <a:rPr lang="es-ES" sz="2300" dirty="0" err="1"/>
              <a:t>GNNs</a:t>
            </a:r>
            <a:r>
              <a:rPr lang="es-ES" sz="2300" dirty="0"/>
              <a:t>. Asignar a cada vecino un peso diferente en el proceso de agregación.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045E3E-EFF7-4E5D-8F86-38476701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01" y="1047349"/>
            <a:ext cx="3932261" cy="15850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6A1A65-4DA8-44A5-B090-977C36D46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5" y="3089430"/>
            <a:ext cx="5959875" cy="8522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F451A-A8D8-45CF-9078-8733551D9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25" y="4839962"/>
            <a:ext cx="4282811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D20DEA5F-3615-435C-9DDA-B9ACE0331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32" y="1079900"/>
            <a:ext cx="7345740" cy="5098276"/>
          </a:xfr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Graph Convolutional Networks (GCN)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54482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5709"/>
            <a:ext cx="1080930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Graph Convolutional Networks (GCN): basic approach</a:t>
            </a:r>
            <a:endParaRPr lang="es-ES" sz="36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CAE2CA-4FD4-478D-9750-92800F1C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19" y="1506117"/>
            <a:ext cx="10008162" cy="4672741"/>
          </a:xfrm>
        </p:spPr>
      </p:pic>
    </p:spTree>
    <p:extLst>
      <p:ext uri="{BB962C8B-B14F-4D97-AF65-F5344CB8AC3E}">
        <p14:creationId xmlns:p14="http://schemas.microsoft.com/office/powerpoint/2010/main" val="343667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the model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560A4D9-AC58-4CC5-BD27-550C5132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72" y="1443884"/>
            <a:ext cx="7776201" cy="4903649"/>
          </a:xfrm>
        </p:spPr>
      </p:pic>
    </p:spTree>
    <p:extLst>
      <p:ext uri="{BB962C8B-B14F-4D97-AF65-F5344CB8AC3E}">
        <p14:creationId xmlns:p14="http://schemas.microsoft.com/office/powerpoint/2010/main" val="2067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sz="4000" dirty="0"/>
              <a:t>Muchos dominios de aplicación son Grafos:</a:t>
            </a:r>
            <a:br>
              <a:rPr lang="es-ES_tradnl" sz="4000" dirty="0"/>
            </a:br>
            <a:r>
              <a:rPr lang="es-ES_tradnl" sz="3600" dirty="0"/>
              <a:t>(a) dominios estructurados, (b) dominios no estructurados</a:t>
            </a:r>
            <a:endParaRPr lang="es-ES_tradnl" sz="40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32753" y="6151386"/>
            <a:ext cx="10458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(a) dominios no estructurados: </a:t>
            </a:r>
            <a:r>
              <a:rPr lang="es-ES_tradnl" sz="2400" b="1" dirty="0"/>
              <a:t>la modelación mediante grafos resulta “implícita”.</a:t>
            </a:r>
            <a:endParaRPr lang="es-ES" sz="2400" b="1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54164C7-CF9B-42D6-9AAD-62C632EA168B}"/>
              </a:ext>
            </a:extLst>
          </p:cNvPr>
          <p:cNvGrpSpPr/>
          <p:nvPr/>
        </p:nvGrpSpPr>
        <p:grpSpPr>
          <a:xfrm>
            <a:off x="262867" y="1313029"/>
            <a:ext cx="11655371" cy="4764575"/>
            <a:chOff x="74590" y="1386811"/>
            <a:chExt cx="11655371" cy="476457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493E3B3-FC59-4933-9716-42C7C482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966" y="2209999"/>
              <a:ext cx="3526995" cy="3658481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77375A9-F166-446B-8C14-C71DE145A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997" y="1386811"/>
              <a:ext cx="4155668" cy="459458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8A4426AF-3E08-4496-AF20-F932D1C2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90" y="2718044"/>
              <a:ext cx="3448106" cy="3433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850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Parameters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658935-21A1-4108-9676-B62DCAE85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6" y="1189854"/>
            <a:ext cx="8821068" cy="5302960"/>
          </a:xfrm>
        </p:spPr>
      </p:pic>
    </p:spTree>
    <p:extLst>
      <p:ext uri="{BB962C8B-B14F-4D97-AF65-F5344CB8AC3E}">
        <p14:creationId xmlns:p14="http://schemas.microsoft.com/office/powerpoint/2010/main" val="4163812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Matrix formulation</a:t>
            </a:r>
            <a:endParaRPr lang="es-ES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316DD1-7008-4407-AACA-379085587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43" y="1412154"/>
            <a:ext cx="9420513" cy="4935379"/>
          </a:xfrm>
        </p:spPr>
      </p:pic>
    </p:spTree>
    <p:extLst>
      <p:ext uri="{BB962C8B-B14F-4D97-AF65-F5344CB8AC3E}">
        <p14:creationId xmlns:p14="http://schemas.microsoft.com/office/powerpoint/2010/main" val="273757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Training GCN</a:t>
            </a:r>
            <a:endParaRPr lang="es-ES" sz="40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C00BCCE-C4FD-4539-AF7C-CDF83DC8A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36" y="1145960"/>
            <a:ext cx="8292527" cy="5187598"/>
          </a:xfrm>
        </p:spPr>
      </p:pic>
    </p:spTree>
    <p:extLst>
      <p:ext uri="{BB962C8B-B14F-4D97-AF65-F5344CB8AC3E}">
        <p14:creationId xmlns:p14="http://schemas.microsoft.com/office/powerpoint/2010/main" val="1579849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C065896-32E1-48F2-AE69-9D4E480F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7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GNN: Python libraries</a:t>
            </a:r>
            <a:endParaRPr lang="es-ES" sz="40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6C5AD87-3251-406D-B6FF-8206C15A74F2}"/>
              </a:ext>
            </a:extLst>
          </p:cNvPr>
          <p:cNvGrpSpPr/>
          <p:nvPr/>
        </p:nvGrpSpPr>
        <p:grpSpPr>
          <a:xfrm>
            <a:off x="2897470" y="1189854"/>
            <a:ext cx="6397059" cy="2091595"/>
            <a:chOff x="491971" y="952914"/>
            <a:chExt cx="6397059" cy="209159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FCED5B2-4603-40F0-B914-EE528DCF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376" y="2114789"/>
              <a:ext cx="2461473" cy="800169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83C7F01-09FF-49CF-A7D2-F4729D703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803" y="1985237"/>
              <a:ext cx="2796782" cy="1059272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BB1B7DB8-1994-4E79-A648-E2CDC5EA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71" y="952914"/>
              <a:ext cx="4877223" cy="998307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717CDB1-0C5A-4A4C-8064-63434718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522" y="1360344"/>
              <a:ext cx="2400508" cy="754445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52F0A769-85AE-49A4-975E-37DAA6C3C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88" y="3488083"/>
            <a:ext cx="7091224" cy="30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Actualidad: Deep Learning Toolbox diseñados para datos secuenciales y tipo “rejillas”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43645" y="5900255"/>
            <a:ext cx="104221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/>
              <a:t>Sin embargo, </a:t>
            </a:r>
            <a:r>
              <a:rPr lang="es-ES" sz="2400" dirty="0"/>
              <a:t>los dominios complejos tienen una rica estructura relacional, que se puede representar mediante “redes complejas” (grafos).</a:t>
            </a:r>
            <a:endParaRPr lang="es-ES" sz="24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6C8A3-A8E9-423B-BC18-0756D6BFA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8" y="1265881"/>
            <a:ext cx="9450677" cy="44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890-62EC-403A-9B55-3D021DCE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3" y="126748"/>
            <a:ext cx="10515600" cy="1325563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Enfoque “simple”: MLP aplicado a grafos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92C0638-7E59-47D1-A254-A5C1932456ED}"/>
              </a:ext>
            </a:extLst>
          </p:cNvPr>
          <p:cNvSpPr/>
          <p:nvPr/>
        </p:nvSpPr>
        <p:spPr>
          <a:xfrm>
            <a:off x="843647" y="1230601"/>
            <a:ext cx="104221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/>
              <a:t>Usar la matriz de adyacencia como entrada y generar un “embedding” de todo un grafo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/>
              <a:t>“Aplanar” la matriz de adyacencia y alimentar el resultado a un MLP.</a:t>
            </a:r>
            <a:endParaRPr lang="es-ES" sz="22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0793A-1FEB-4906-A7EF-BBA9E6EF9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7" y="2159252"/>
            <a:ext cx="6096000" cy="4572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ECDC831-2F26-42AA-A50D-0CEE08483F21}"/>
              </a:ext>
            </a:extLst>
          </p:cNvPr>
          <p:cNvSpPr/>
          <p:nvPr/>
        </p:nvSpPr>
        <p:spPr>
          <a:xfrm>
            <a:off x="6939647" y="5045643"/>
            <a:ext cx="48930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rgbClr val="FF0000"/>
                </a:solidFill>
              </a:rPr>
              <a:t>El problema con este enfoque es que depende del orden arbitrario de los nodos que usamos en la matriz de adyacencia.</a:t>
            </a:r>
            <a:endParaRPr lang="es-ES" sz="2200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8D4279-B882-4605-A9DA-A69C13144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75" y="2159252"/>
            <a:ext cx="4422573" cy="252815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4254C0A-36E1-4088-9DF4-F9D80284ECF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720396" y="3423331"/>
            <a:ext cx="763479" cy="411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4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81788-15CF-482E-8FF0-ECB87DF6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Deep Learning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Grafos</a:t>
            </a:r>
            <a:r>
              <a:rPr lang="en-US" sz="4000" dirty="0"/>
              <a:t>: </a:t>
            </a:r>
            <a:r>
              <a:rPr lang="en-US" sz="4000" dirty="0" err="1"/>
              <a:t>complejidad</a:t>
            </a:r>
            <a:endParaRPr lang="es-E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64A938-3038-4727-BAD6-8140D41D4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1899"/>
            <a:ext cx="10515600" cy="20666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Los </a:t>
            </a:r>
            <a:r>
              <a:rPr lang="en-US" b="1" dirty="0" err="1"/>
              <a:t>grafos</a:t>
            </a:r>
            <a:r>
              <a:rPr lang="en-US" b="1" dirty="0"/>
              <a:t> </a:t>
            </a:r>
            <a:r>
              <a:rPr lang="en-US" b="1" dirty="0" err="1"/>
              <a:t>modelan</a:t>
            </a:r>
            <a:r>
              <a:rPr lang="en-US" b="1" dirty="0"/>
              <a:t> redes </a:t>
            </a:r>
            <a:r>
              <a:rPr lang="en-US" b="1" dirty="0" err="1"/>
              <a:t>complejas</a:t>
            </a:r>
            <a:r>
              <a:rPr lang="en-US" b="1" dirty="0"/>
              <a:t>.</a:t>
            </a:r>
          </a:p>
          <a:p>
            <a:pPr algn="just"/>
            <a:r>
              <a:rPr lang="en-US" sz="2400" dirty="0" err="1"/>
              <a:t>Tamaños</a:t>
            </a:r>
            <a:r>
              <a:rPr lang="en-US" sz="2400" dirty="0"/>
              <a:t> </a:t>
            </a:r>
            <a:r>
              <a:rPr lang="en-US" sz="2400" dirty="0" err="1"/>
              <a:t>arbitrarios</a:t>
            </a:r>
            <a:r>
              <a:rPr lang="en-US" sz="2400" dirty="0"/>
              <a:t> y </a:t>
            </a:r>
            <a:r>
              <a:rPr lang="en-US" sz="2400" dirty="0" err="1"/>
              <a:t>estructuras</a:t>
            </a:r>
            <a:r>
              <a:rPr lang="en-US" sz="2400" dirty="0"/>
              <a:t> </a:t>
            </a:r>
            <a:r>
              <a:rPr lang="en-US" sz="2400" dirty="0" err="1"/>
              <a:t>topol</a:t>
            </a:r>
            <a:r>
              <a:rPr lang="es-ES" sz="2400" dirty="0" err="1"/>
              <a:t>ógicas</a:t>
            </a:r>
            <a:r>
              <a:rPr lang="es-ES" sz="2400" dirty="0"/>
              <a:t> complejas (ej. no tienen localidad espacial como las “rejillas” en las imágenes).</a:t>
            </a:r>
          </a:p>
          <a:p>
            <a:pPr algn="just"/>
            <a:r>
              <a:rPr lang="en-US" sz="2400" dirty="0"/>
              <a:t>No </a:t>
            </a:r>
            <a:r>
              <a:rPr lang="en-US" sz="2400" dirty="0" err="1"/>
              <a:t>tienen</a:t>
            </a:r>
            <a:r>
              <a:rPr lang="en-US" sz="2400" dirty="0"/>
              <a:t> los </a:t>
            </a:r>
            <a:r>
              <a:rPr lang="en-US" sz="2400" dirty="0" err="1"/>
              <a:t>vértices</a:t>
            </a:r>
            <a:r>
              <a:rPr lang="en-US" sz="2400" dirty="0"/>
              <a:t> del </a:t>
            </a:r>
            <a:r>
              <a:rPr lang="en-US" sz="2400" dirty="0" err="1"/>
              <a:t>grafo</a:t>
            </a:r>
            <a:r>
              <a:rPr lang="en-US" sz="2400" dirty="0"/>
              <a:t> un </a:t>
            </a:r>
            <a:r>
              <a:rPr lang="en-US" sz="2400" dirty="0" err="1"/>
              <a:t>orden</a:t>
            </a:r>
            <a:r>
              <a:rPr lang="en-US" sz="2400" dirty="0"/>
              <a:t> </a:t>
            </a:r>
            <a:r>
              <a:rPr lang="en-US" sz="2400" dirty="0" err="1"/>
              <a:t>fijado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A menudo son redes </a:t>
            </a:r>
            <a:r>
              <a:rPr lang="en-US" sz="2400" dirty="0" err="1"/>
              <a:t>dinámicas</a:t>
            </a:r>
            <a:r>
              <a:rPr lang="en-US" sz="2400" dirty="0"/>
              <a:t> (</a:t>
            </a:r>
            <a:r>
              <a:rPr lang="en-US" sz="2400" dirty="0" err="1"/>
              <a:t>ej</a:t>
            </a:r>
            <a:r>
              <a:rPr lang="en-US" sz="2400" dirty="0"/>
              <a:t>. </a:t>
            </a:r>
            <a:r>
              <a:rPr lang="en-US" sz="2400" dirty="0" err="1"/>
              <a:t>nuevos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/</a:t>
            </a:r>
            <a:r>
              <a:rPr lang="en-US" sz="2400" dirty="0" err="1"/>
              <a:t>relaciones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redes </a:t>
            </a:r>
            <a:r>
              <a:rPr lang="en-US" sz="2400" dirty="0" err="1"/>
              <a:t>sociales</a:t>
            </a:r>
            <a:r>
              <a:rPr lang="en-US" sz="2400" dirty="0"/>
              <a:t>).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D044AE-A3B2-46E4-AA85-945156E12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68700"/>
            <a:ext cx="9882092" cy="29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7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8501E-BF99-4AE7-8E8F-3452A28E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0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Clase</a:t>
            </a:r>
            <a:r>
              <a:rPr lang="en-US" sz="4000" dirty="0"/>
              <a:t> de hoy: </a:t>
            </a:r>
            <a:r>
              <a:rPr lang="en-US" sz="4000" dirty="0" err="1"/>
              <a:t>objetivo</a:t>
            </a:r>
            <a:endParaRPr lang="es-ES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B17C49-9EAA-43B2-B785-B9CBD20A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6534"/>
            <a:ext cx="10515600" cy="89094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Introducir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las redes </a:t>
            </a:r>
            <a:r>
              <a:rPr lang="en-US" dirty="0" err="1"/>
              <a:t>neuronales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contexto</a:t>
            </a:r>
            <a:r>
              <a:rPr lang="en-US" dirty="0"/>
              <a:t> del </a:t>
            </a:r>
            <a:r>
              <a:rPr lang="en-US" dirty="0" err="1"/>
              <a:t>análisis</a:t>
            </a:r>
            <a:r>
              <a:rPr lang="en-US" dirty="0"/>
              <a:t> de redes </a:t>
            </a:r>
            <a:r>
              <a:rPr lang="en-US" dirty="0" err="1"/>
              <a:t>complejas</a:t>
            </a:r>
            <a:r>
              <a:rPr lang="en-US" dirty="0"/>
              <a:t> (</a:t>
            </a:r>
            <a:r>
              <a:rPr lang="en-US" dirty="0" err="1"/>
              <a:t>Grafos</a:t>
            </a:r>
            <a:r>
              <a:rPr lang="en-US" dirty="0"/>
              <a:t>) =&gt; </a:t>
            </a:r>
            <a:r>
              <a:rPr lang="en-US" b="1" dirty="0">
                <a:solidFill>
                  <a:srgbClr val="FF0000"/>
                </a:solidFill>
              </a:rPr>
              <a:t>“Graph Neural Network (GNN)”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7EEB87-7F3F-40C6-B4C5-04D9ED9AD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76" y="1997476"/>
            <a:ext cx="7584847" cy="46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12B6-CF05-542A-8D30-9190D987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DD67C-AAC0-6AF6-0D7B-31DC234C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10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Deep Learning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Grafos</a:t>
            </a:r>
            <a:r>
              <a:rPr lang="en-US" sz="4000" dirty="0"/>
              <a:t>: Idea</a:t>
            </a:r>
            <a:endParaRPr lang="es-ES" sz="4000" dirty="0"/>
          </a:p>
        </p:txBody>
      </p:sp>
      <p:pic>
        <p:nvPicPr>
          <p:cNvPr id="8" name="Content Placeholder 7" descr="A close-up of a card&#10;&#10;AI-generated content may be incorrect.">
            <a:extLst>
              <a:ext uri="{FF2B5EF4-FFF2-40B4-BE49-F238E27FC236}">
                <a16:creationId xmlns:a16="http://schemas.microsoft.com/office/drawing/2014/main" id="{75E3BA88-A7EA-CB78-36A6-93E8AD0A0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5448"/>
            <a:ext cx="10443250" cy="2025725"/>
          </a:xfrm>
        </p:spPr>
      </p:pic>
    </p:spTree>
    <p:extLst>
      <p:ext uri="{BB962C8B-B14F-4D97-AF65-F5344CB8AC3E}">
        <p14:creationId xmlns:p14="http://schemas.microsoft.com/office/powerpoint/2010/main" val="3034330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981</Words>
  <Application>Microsoft Office PowerPoint</Application>
  <PresentationFormat>Widescreen</PresentationFormat>
  <Paragraphs>103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Corbel</vt:lpstr>
      <vt:lpstr>Tema de Office</vt:lpstr>
      <vt:lpstr>Graph Neural Networks</vt:lpstr>
      <vt:lpstr>PowerPoint Presentation</vt:lpstr>
      <vt:lpstr>Muchos dominios de aplicación son Grafos: (a) dominios estructurados, (b) dominios no estructurados</vt:lpstr>
      <vt:lpstr>Muchos dominios de aplicación son Grafos: (a) dominios estructurados, (b) dominios no estructurados</vt:lpstr>
      <vt:lpstr>Actualidad: Deep Learning Toolbox diseñados para datos secuenciales y tipo “rejillas”</vt:lpstr>
      <vt:lpstr>Enfoque “simple”: MLP aplicado a grafos</vt:lpstr>
      <vt:lpstr>Deep Learning en Grafos: complejidad</vt:lpstr>
      <vt:lpstr>Clase de hoy: objetivo</vt:lpstr>
      <vt:lpstr>Deep Learning en Grafos: Idea</vt:lpstr>
      <vt:lpstr>ML: Estado del arte</vt:lpstr>
      <vt:lpstr>Graph Neural Networks (GNN)</vt:lpstr>
      <vt:lpstr>Graph Neural Networks (GNN)</vt:lpstr>
      <vt:lpstr>Graph Neural Networks (GNN): Goal</vt:lpstr>
      <vt:lpstr>Aplicaciones de GNN: ejemplos</vt:lpstr>
      <vt:lpstr>GNN: tipos de tareas</vt:lpstr>
      <vt:lpstr>PinSage: Graph-based Recommender</vt:lpstr>
      <vt:lpstr>Estimated Times of Arrival (ETAs) </vt:lpstr>
      <vt:lpstr>ML problem optimization </vt:lpstr>
      <vt:lpstr>Graph Neural Networks (GNN)</vt:lpstr>
      <vt:lpstr>GNN: forward propagation rule</vt:lpstr>
      <vt:lpstr>GNN: forward propagation rule</vt:lpstr>
      <vt:lpstr>GNN: forward propagation rule</vt:lpstr>
      <vt:lpstr>A general GNN Framework</vt:lpstr>
      <vt:lpstr>A single GNN Layer</vt:lpstr>
      <vt:lpstr>Message Computation</vt:lpstr>
      <vt:lpstr>Message Aggregation</vt:lpstr>
      <vt:lpstr>GNN: general propagation rule</vt:lpstr>
      <vt:lpstr>A single GNN Layer</vt:lpstr>
      <vt:lpstr>Graph Neural Networks (GNN)</vt:lpstr>
      <vt:lpstr>A single Layer GNN</vt:lpstr>
      <vt:lpstr>Two Layer GNN</vt:lpstr>
      <vt:lpstr>Multiple Layer GNN</vt:lpstr>
      <vt:lpstr>Classical GNN Layer</vt:lpstr>
      <vt:lpstr>Classical GNN Layer</vt:lpstr>
      <vt:lpstr>Classical GNN Layer</vt:lpstr>
      <vt:lpstr>Enfoques: resumen parcial</vt:lpstr>
      <vt:lpstr>Graph Convolutional Networks (GCN)</vt:lpstr>
      <vt:lpstr>Graph Convolutional Networks (GCN): basic approach</vt:lpstr>
      <vt:lpstr>Training the model</vt:lpstr>
      <vt:lpstr>Model Parameters</vt:lpstr>
      <vt:lpstr>Matrix formulation</vt:lpstr>
      <vt:lpstr>Training GCN</vt:lpstr>
      <vt:lpstr>GNN: Python libraries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Darian Horacio Grass Boada</dc:creator>
  <cp:lastModifiedBy>Darian Horacio Grass Boada</cp:lastModifiedBy>
  <cp:revision>153</cp:revision>
  <dcterms:created xsi:type="dcterms:W3CDTF">2023-05-10T06:45:04Z</dcterms:created>
  <dcterms:modified xsi:type="dcterms:W3CDTF">2025-05-10T08:54:14Z</dcterms:modified>
</cp:coreProperties>
</file>